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D3B"/>
    <a:srgbClr val="FF8035"/>
    <a:srgbClr val="C5FD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AA9F8-4EFE-406F-ABCA-8EB42EDEF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2358C7-E327-449E-A305-BD45387CCE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26A7C5-7C36-42B6-8306-594FE279CA2A}"/>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5" name="Footer Placeholder 4">
            <a:extLst>
              <a:ext uri="{FF2B5EF4-FFF2-40B4-BE49-F238E27FC236}">
                <a16:creationId xmlns:a16="http://schemas.microsoft.com/office/drawing/2014/main" id="{B13A4CC1-DD75-45D1-80E2-6176772AD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21D21-9ED3-4D70-80FA-5CF4F44324E2}"/>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395853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0D527-C628-41D0-B4CD-0F7AC63447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91672-55B8-4734-94C4-0130397B18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0AC23-2EF7-4D26-8AFD-6F1ADEE175C6}"/>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5" name="Footer Placeholder 4">
            <a:extLst>
              <a:ext uri="{FF2B5EF4-FFF2-40B4-BE49-F238E27FC236}">
                <a16:creationId xmlns:a16="http://schemas.microsoft.com/office/drawing/2014/main" id="{793765E4-8546-4F1E-939D-A6079C0EA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A97A0-3810-4456-B55B-25EA1EBFBD3A}"/>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2486552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7AB8A7-B836-4D15-A476-7BDABC100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7D56D-4A79-4781-8F47-430499CBF2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93881-87BD-488D-B760-6E84E4558556}"/>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5" name="Footer Placeholder 4">
            <a:extLst>
              <a:ext uri="{FF2B5EF4-FFF2-40B4-BE49-F238E27FC236}">
                <a16:creationId xmlns:a16="http://schemas.microsoft.com/office/drawing/2014/main" id="{D6888606-4ED5-40E4-9105-0DBA3A8F7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DE148-03CB-4CDA-AECE-D2CC87BC8C34}"/>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287216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2335-901E-4A3E-B0C8-3B6E63D89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7C282-E1BF-4490-9A28-713E6BEFD9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6FD63-A10B-4BA2-9C00-EEBDD21E94BD}"/>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5" name="Footer Placeholder 4">
            <a:extLst>
              <a:ext uri="{FF2B5EF4-FFF2-40B4-BE49-F238E27FC236}">
                <a16:creationId xmlns:a16="http://schemas.microsoft.com/office/drawing/2014/main" id="{C18DE8A0-699B-45B4-B77D-9B6FBC0EC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77EF0-B931-4AF6-9A4C-B06460F48C59}"/>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38286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0DFA-B3FA-4D98-A044-159F4B2627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F4DFF-7893-4C08-9311-7E9141F79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5E625F-FB76-45B4-9F26-FA9206A85D35}"/>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5" name="Footer Placeholder 4">
            <a:extLst>
              <a:ext uri="{FF2B5EF4-FFF2-40B4-BE49-F238E27FC236}">
                <a16:creationId xmlns:a16="http://schemas.microsoft.com/office/drawing/2014/main" id="{B0456F47-2A54-4885-8092-0BFC36184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41E18-759A-4D37-9B7B-C82EF0E850DE}"/>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406464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EC7B-FDD7-44B5-83CB-603D0A35F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59E30-991D-4317-B787-518B292436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DC648-DA12-4BFC-8C31-E50FE38CE0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18DA7C-4B10-4D99-B563-0D12AA923E78}"/>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6" name="Footer Placeholder 5">
            <a:extLst>
              <a:ext uri="{FF2B5EF4-FFF2-40B4-BE49-F238E27FC236}">
                <a16:creationId xmlns:a16="http://schemas.microsoft.com/office/drawing/2014/main" id="{5715BD8A-E094-4637-A0C1-6BC7B7C97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F79A6-1E3E-4E39-BB70-6B2DB7CCB946}"/>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170264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3D76-51CC-487D-9078-930890DC3F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1569B1-8195-426B-8070-589876EF3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3D5BE2-879A-453A-A5AF-AD66383179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0479C-91FB-4112-97E8-E576ADAFCF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8500B4-1986-4630-9116-27EC142BE9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FF18F-0103-439D-B14C-887949048321}"/>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8" name="Footer Placeholder 7">
            <a:extLst>
              <a:ext uri="{FF2B5EF4-FFF2-40B4-BE49-F238E27FC236}">
                <a16:creationId xmlns:a16="http://schemas.microsoft.com/office/drawing/2014/main" id="{17992BDC-0660-456F-B409-4C53A51CCB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361786-081F-4224-947C-0F03B117C4E9}"/>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118261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5C3B-A51A-46F6-A7B2-F4BF34E235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3B360-D730-416F-996F-81819EC85FD2}"/>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4" name="Footer Placeholder 3">
            <a:extLst>
              <a:ext uri="{FF2B5EF4-FFF2-40B4-BE49-F238E27FC236}">
                <a16:creationId xmlns:a16="http://schemas.microsoft.com/office/drawing/2014/main" id="{E2A8E963-ABCA-4DBA-A77C-F3E07B482E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DAD5C-D074-485E-BD99-D8E3ADC20297}"/>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171966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D59C7A-08D1-44B0-8432-6DC27DD558E7}"/>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3" name="Footer Placeholder 2">
            <a:extLst>
              <a:ext uri="{FF2B5EF4-FFF2-40B4-BE49-F238E27FC236}">
                <a16:creationId xmlns:a16="http://schemas.microsoft.com/office/drawing/2014/main" id="{4F3F1C42-47CD-47B4-B5F0-05823F9AB4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20612-0D3B-452A-BB0C-07D7D55E0376}"/>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211399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593B-1A8F-4D9B-BE92-B29A75AEA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34A5-16AB-4C91-94DA-0B5C916E0D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EF41D-6404-4551-91A7-055265A51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DACFF4-53F9-4BD5-B344-2E80B106CC3D}"/>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6" name="Footer Placeholder 5">
            <a:extLst>
              <a:ext uri="{FF2B5EF4-FFF2-40B4-BE49-F238E27FC236}">
                <a16:creationId xmlns:a16="http://schemas.microsoft.com/office/drawing/2014/main" id="{844BAD87-558A-40EE-A3E4-838C42B93B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BB824B-CA7D-43B8-8001-C9D8739EA26B}"/>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220254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E7AC-72CE-472A-9632-78F149CD6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5D13D-7C58-428D-973C-ED0F1182D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AA04F-78E8-4000-9546-CE9438D02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B4477-1A44-4286-BFFF-BACAC95154D8}"/>
              </a:ext>
            </a:extLst>
          </p:cNvPr>
          <p:cNvSpPr>
            <a:spLocks noGrp="1"/>
          </p:cNvSpPr>
          <p:nvPr>
            <p:ph type="dt" sz="half" idx="10"/>
          </p:nvPr>
        </p:nvSpPr>
        <p:spPr/>
        <p:txBody>
          <a:bodyPr/>
          <a:lstStyle/>
          <a:p>
            <a:fld id="{66EEF5BC-5D2E-4E02-90C0-BCB6C40D0DC0}" type="datetimeFigureOut">
              <a:rPr lang="en-US" smtClean="0"/>
              <a:t>4/11/2018</a:t>
            </a:fld>
            <a:endParaRPr lang="en-US"/>
          </a:p>
        </p:txBody>
      </p:sp>
      <p:sp>
        <p:nvSpPr>
          <p:cNvPr id="6" name="Footer Placeholder 5">
            <a:extLst>
              <a:ext uri="{FF2B5EF4-FFF2-40B4-BE49-F238E27FC236}">
                <a16:creationId xmlns:a16="http://schemas.microsoft.com/office/drawing/2014/main" id="{19017D1F-E2F0-433B-84F2-F58178D01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53015-1A7E-464C-A060-976917080994}"/>
              </a:ext>
            </a:extLst>
          </p:cNvPr>
          <p:cNvSpPr>
            <a:spLocks noGrp="1"/>
          </p:cNvSpPr>
          <p:nvPr>
            <p:ph type="sldNum" sz="quarter" idx="12"/>
          </p:nvPr>
        </p:nvSpPr>
        <p:spPr/>
        <p:txBody>
          <a:bodyPr/>
          <a:lstStyle/>
          <a:p>
            <a:fld id="{E2A6ADCB-D650-436A-A260-A710EF96A227}" type="slidenum">
              <a:rPr lang="en-US" smtClean="0"/>
              <a:t>‹#›</a:t>
            </a:fld>
            <a:endParaRPr lang="en-US"/>
          </a:p>
        </p:txBody>
      </p:sp>
    </p:spTree>
    <p:extLst>
      <p:ext uri="{BB962C8B-B14F-4D97-AF65-F5344CB8AC3E}">
        <p14:creationId xmlns:p14="http://schemas.microsoft.com/office/powerpoint/2010/main" val="1251573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6D98C1-2D03-4D83-9650-0E86DB8AF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6E625E-72D8-488E-95C1-229509FA1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80646-085D-4DAF-A061-987B24A58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EF5BC-5D2E-4E02-90C0-BCB6C40D0DC0}" type="datetimeFigureOut">
              <a:rPr lang="en-US" smtClean="0"/>
              <a:t>4/11/2018</a:t>
            </a:fld>
            <a:endParaRPr lang="en-US"/>
          </a:p>
        </p:txBody>
      </p:sp>
      <p:sp>
        <p:nvSpPr>
          <p:cNvPr id="5" name="Footer Placeholder 4">
            <a:extLst>
              <a:ext uri="{FF2B5EF4-FFF2-40B4-BE49-F238E27FC236}">
                <a16:creationId xmlns:a16="http://schemas.microsoft.com/office/drawing/2014/main" id="{D89AF81E-2482-492B-8AFB-57F32236C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598C20-1ACE-4E33-BAC6-4CFBC306D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6ADCB-D650-436A-A260-A710EF96A227}" type="slidenum">
              <a:rPr lang="en-US" smtClean="0"/>
              <a:t>‹#›</a:t>
            </a:fld>
            <a:endParaRPr lang="en-US"/>
          </a:p>
        </p:txBody>
      </p:sp>
    </p:spTree>
    <p:extLst>
      <p:ext uri="{BB962C8B-B14F-4D97-AF65-F5344CB8AC3E}">
        <p14:creationId xmlns:p14="http://schemas.microsoft.com/office/powerpoint/2010/main" val="884814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712B-9E7F-4192-9D32-928EAD58783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F4256E3-97AF-4ADA-B6F6-577900384ADB}"/>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F21F5BE5-B6CD-4AF1-8312-5B24E986D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999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161776-835B-4140-AFAC-5429D2A17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6656B4E-82F1-4D89-B643-5125BAA197B3}"/>
              </a:ext>
            </a:extLst>
          </p:cNvPr>
          <p:cNvSpPr txBox="1"/>
          <p:nvPr/>
        </p:nvSpPr>
        <p:spPr>
          <a:xfrm>
            <a:off x="3546011" y="1388491"/>
            <a:ext cx="2104571" cy="400110"/>
          </a:xfrm>
          <a:prstGeom prst="rect">
            <a:avLst/>
          </a:prstGeom>
          <a:noFill/>
        </p:spPr>
        <p:txBody>
          <a:bodyPr wrap="square" rtlCol="0">
            <a:spAutoFit/>
          </a:bodyPr>
          <a:lstStyle/>
          <a:p>
            <a:r>
              <a:rPr lang="en-US" sz="2000" dirty="0">
                <a:latin typeface="Arial Black" panose="020B0A04020102020204" pitchFamily="34" charset="0"/>
              </a:rPr>
              <a:t>MSRP. $39.95</a:t>
            </a:r>
          </a:p>
        </p:txBody>
      </p:sp>
      <p:sp>
        <p:nvSpPr>
          <p:cNvPr id="5" name="TextBox 4">
            <a:extLst>
              <a:ext uri="{FF2B5EF4-FFF2-40B4-BE49-F238E27FC236}">
                <a16:creationId xmlns:a16="http://schemas.microsoft.com/office/drawing/2014/main" id="{4A2F1C43-C53F-4695-BF5D-DECA6DF00A1B}"/>
              </a:ext>
            </a:extLst>
          </p:cNvPr>
          <p:cNvSpPr txBox="1"/>
          <p:nvPr/>
        </p:nvSpPr>
        <p:spPr>
          <a:xfrm>
            <a:off x="3546011" y="5519683"/>
            <a:ext cx="2104571" cy="400110"/>
          </a:xfrm>
          <a:prstGeom prst="rect">
            <a:avLst/>
          </a:prstGeom>
          <a:noFill/>
        </p:spPr>
        <p:txBody>
          <a:bodyPr wrap="square" rtlCol="0">
            <a:spAutoFit/>
          </a:bodyPr>
          <a:lstStyle/>
          <a:p>
            <a:r>
              <a:rPr lang="en-US" sz="2000" dirty="0">
                <a:latin typeface="Arial Black" panose="020B0A04020102020204" pitchFamily="34" charset="0"/>
              </a:rPr>
              <a:t>MSRP. $14.95</a:t>
            </a:r>
          </a:p>
        </p:txBody>
      </p:sp>
    </p:spTree>
    <p:extLst>
      <p:ext uri="{BB962C8B-B14F-4D97-AF65-F5344CB8AC3E}">
        <p14:creationId xmlns:p14="http://schemas.microsoft.com/office/powerpoint/2010/main" val="390242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16791-EEE7-49FD-B2FB-06FE41740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738" y="1637040"/>
            <a:ext cx="6374524" cy="3583920"/>
          </a:xfrm>
          <a:prstGeom prst="rect">
            <a:avLst/>
          </a:prstGeom>
        </p:spPr>
      </p:pic>
    </p:spTree>
    <p:extLst>
      <p:ext uri="{BB962C8B-B14F-4D97-AF65-F5344CB8AC3E}">
        <p14:creationId xmlns:p14="http://schemas.microsoft.com/office/powerpoint/2010/main" val="128849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44F0F6-6E7D-48AD-A256-9AE554A49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B07987-CD65-4F2D-B75E-707175FE8321}"/>
              </a:ext>
            </a:extLst>
          </p:cNvPr>
          <p:cNvSpPr txBox="1"/>
          <p:nvPr/>
        </p:nvSpPr>
        <p:spPr>
          <a:xfrm>
            <a:off x="2612532" y="273412"/>
            <a:ext cx="6492054" cy="400110"/>
          </a:xfrm>
          <a:prstGeom prst="rect">
            <a:avLst/>
          </a:prstGeom>
          <a:noFill/>
        </p:spPr>
        <p:txBody>
          <a:bodyPr wrap="square" rtlCol="0">
            <a:spAutoFit/>
          </a:bodyPr>
          <a:lstStyle/>
          <a:p>
            <a:r>
              <a:rPr lang="en-US" sz="2000" b="1" dirty="0">
                <a:latin typeface="Arial Black" panose="020B0A04020102020204" pitchFamily="34" charset="0"/>
              </a:rPr>
              <a:t>An expanding market with huge opportunity </a:t>
            </a:r>
          </a:p>
        </p:txBody>
      </p:sp>
      <p:sp>
        <p:nvSpPr>
          <p:cNvPr id="6" name="TextBox 5">
            <a:extLst>
              <a:ext uri="{FF2B5EF4-FFF2-40B4-BE49-F238E27FC236}">
                <a16:creationId xmlns:a16="http://schemas.microsoft.com/office/drawing/2014/main" id="{EEA5E793-DC4E-4274-B242-510542E460EE}"/>
              </a:ext>
            </a:extLst>
          </p:cNvPr>
          <p:cNvSpPr txBox="1"/>
          <p:nvPr/>
        </p:nvSpPr>
        <p:spPr>
          <a:xfrm>
            <a:off x="1090510" y="5809593"/>
            <a:ext cx="9515742" cy="707886"/>
          </a:xfrm>
          <a:prstGeom prst="rect">
            <a:avLst/>
          </a:prstGeom>
          <a:noFill/>
        </p:spPr>
        <p:txBody>
          <a:bodyPr wrap="square" rtlCol="0">
            <a:spAutoFit/>
          </a:bodyPr>
          <a:lstStyle/>
          <a:p>
            <a:pPr algn="r"/>
            <a:r>
              <a:rPr lang="en-US" sz="4000" dirty="0"/>
              <a:t> </a:t>
            </a:r>
            <a:r>
              <a:rPr lang="en-US" sz="4000" dirty="0">
                <a:latin typeface="Arial Black" panose="020B0A04020102020204" pitchFamily="34" charset="0"/>
              </a:rPr>
              <a:t>$32 BILLION PER YEAR MARKET</a:t>
            </a:r>
          </a:p>
        </p:txBody>
      </p:sp>
    </p:spTree>
    <p:extLst>
      <p:ext uri="{BB962C8B-B14F-4D97-AF65-F5344CB8AC3E}">
        <p14:creationId xmlns:p14="http://schemas.microsoft.com/office/powerpoint/2010/main" val="222349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E4BBB-6653-4446-92CA-72067F828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DA5BFF8-8CE3-4D94-894B-D15AD7ED8B5E}"/>
              </a:ext>
            </a:extLst>
          </p:cNvPr>
          <p:cNvSpPr txBox="1"/>
          <p:nvPr/>
        </p:nvSpPr>
        <p:spPr>
          <a:xfrm>
            <a:off x="6782965" y="772548"/>
            <a:ext cx="5126707" cy="658715"/>
          </a:xfrm>
          <a:prstGeom prst="rect">
            <a:avLst/>
          </a:prstGeom>
          <a:noFill/>
        </p:spPr>
        <p:txBody>
          <a:bodyPr wrap="square" rtlCol="0">
            <a:spAutoFit/>
          </a:bodyPr>
          <a:lstStyle/>
          <a:p>
            <a:r>
              <a:rPr lang="en-US" b="1" dirty="0">
                <a:solidFill>
                  <a:schemeClr val="bg1"/>
                </a:solidFill>
                <a:latin typeface="Arial Black" panose="020B0A04020102020204" pitchFamily="34" charset="0"/>
              </a:rPr>
              <a:t>A breakthrough solution for bloating.</a:t>
            </a:r>
          </a:p>
          <a:p>
            <a:endParaRPr lang="en-US" dirty="0">
              <a:solidFill>
                <a:schemeClr val="bg1"/>
              </a:solidFill>
            </a:endParaRPr>
          </a:p>
        </p:txBody>
      </p:sp>
      <p:sp>
        <p:nvSpPr>
          <p:cNvPr id="5" name="TextBox 4">
            <a:extLst>
              <a:ext uri="{FF2B5EF4-FFF2-40B4-BE49-F238E27FC236}">
                <a16:creationId xmlns:a16="http://schemas.microsoft.com/office/drawing/2014/main" id="{E14D13A8-9637-4C6D-986A-ACA86D498442}"/>
              </a:ext>
            </a:extLst>
          </p:cNvPr>
          <p:cNvSpPr txBox="1"/>
          <p:nvPr/>
        </p:nvSpPr>
        <p:spPr>
          <a:xfrm>
            <a:off x="260131" y="5857580"/>
            <a:ext cx="11587655" cy="923330"/>
          </a:xfrm>
          <a:prstGeom prst="rect">
            <a:avLst/>
          </a:prstGeom>
          <a:noFill/>
        </p:spPr>
        <p:txBody>
          <a:bodyPr wrap="square" rtlCol="0">
            <a:spAutoFit/>
          </a:bodyPr>
          <a:lstStyle/>
          <a:p>
            <a:pPr algn="ctr"/>
            <a:r>
              <a:rPr lang="en-US" b="1" dirty="0" err="1">
                <a:solidFill>
                  <a:schemeClr val="bg1"/>
                </a:solidFill>
                <a:latin typeface="Arial Black" panose="020B0A04020102020204" pitchFamily="34" charset="0"/>
              </a:rPr>
              <a:t>Atrantil</a:t>
            </a:r>
            <a:r>
              <a:rPr lang="en-US" b="1" dirty="0">
                <a:solidFill>
                  <a:schemeClr val="bg1"/>
                </a:solidFill>
                <a:latin typeface="Arial Black" panose="020B0A04020102020204" pitchFamily="34" charset="0"/>
              </a:rPr>
              <a:t> is a first in class, patented, clinically proven solution that targets the issue</a:t>
            </a:r>
          </a:p>
          <a:p>
            <a:pPr algn="ctr"/>
            <a:r>
              <a:rPr lang="en-US" b="1" dirty="0">
                <a:solidFill>
                  <a:schemeClr val="bg1"/>
                </a:solidFill>
                <a:latin typeface="Arial Black" panose="020B0A04020102020204" pitchFamily="34" charset="0"/>
              </a:rPr>
              <a:t>where it starts-in the small bowel.</a:t>
            </a:r>
          </a:p>
          <a:p>
            <a:endParaRPr lang="en-US" dirty="0"/>
          </a:p>
        </p:txBody>
      </p:sp>
    </p:spTree>
    <p:extLst>
      <p:ext uri="{BB962C8B-B14F-4D97-AF65-F5344CB8AC3E}">
        <p14:creationId xmlns:p14="http://schemas.microsoft.com/office/powerpoint/2010/main" val="134542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5E5666-3ECE-4A56-A07C-2AA06C2BD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0963C20-23FD-4224-93B2-B9057BF333BF}"/>
              </a:ext>
            </a:extLst>
          </p:cNvPr>
          <p:cNvSpPr txBox="1"/>
          <p:nvPr/>
        </p:nvSpPr>
        <p:spPr>
          <a:xfrm>
            <a:off x="163234" y="449636"/>
            <a:ext cx="11865532" cy="1015663"/>
          </a:xfrm>
          <a:prstGeom prst="rect">
            <a:avLst/>
          </a:prstGeom>
          <a:noFill/>
        </p:spPr>
        <p:txBody>
          <a:bodyPr wrap="square" rtlCol="0">
            <a:spAutoFit/>
          </a:bodyPr>
          <a:lstStyle/>
          <a:p>
            <a:pPr algn="ctr"/>
            <a:r>
              <a:rPr lang="en-US" sz="2000" dirty="0" err="1">
                <a:solidFill>
                  <a:schemeClr val="accent4">
                    <a:lumMod val="40000"/>
                    <a:lumOff val="60000"/>
                  </a:schemeClr>
                </a:solidFill>
                <a:latin typeface="Arial Black" panose="020B0A04020102020204" pitchFamily="34" charset="0"/>
              </a:rPr>
              <a:t>Atrantil</a:t>
            </a:r>
            <a:r>
              <a:rPr lang="en-US" sz="2000" dirty="0">
                <a:solidFill>
                  <a:schemeClr val="accent4">
                    <a:lumMod val="40000"/>
                    <a:lumOff val="60000"/>
                  </a:schemeClr>
                </a:solidFill>
                <a:latin typeface="Arial Black" panose="020B0A04020102020204" pitchFamily="34" charset="0"/>
              </a:rPr>
              <a:t> is comprised of natural, vegan, non-GMO, and gluten free ingredients. </a:t>
            </a:r>
            <a:r>
              <a:rPr lang="en-US" sz="2000" dirty="0" err="1">
                <a:solidFill>
                  <a:schemeClr val="accent4">
                    <a:lumMod val="40000"/>
                    <a:lumOff val="60000"/>
                  </a:schemeClr>
                </a:solidFill>
                <a:latin typeface="Arial Black" panose="020B0A04020102020204" pitchFamily="34" charset="0"/>
              </a:rPr>
              <a:t>Atrantil</a:t>
            </a:r>
            <a:r>
              <a:rPr lang="en-US" sz="2000" dirty="0">
                <a:solidFill>
                  <a:schemeClr val="accent4">
                    <a:lumMod val="40000"/>
                    <a:lumOff val="60000"/>
                  </a:schemeClr>
                </a:solidFill>
                <a:latin typeface="Arial Black" panose="020B0A04020102020204" pitchFamily="34" charset="0"/>
              </a:rPr>
              <a:t> is also the only NSF Certified for Sport® digestive and bloating </a:t>
            </a:r>
          </a:p>
          <a:p>
            <a:pPr algn="ctr"/>
            <a:r>
              <a:rPr lang="en-US" sz="2000" dirty="0">
                <a:solidFill>
                  <a:schemeClr val="accent4">
                    <a:lumMod val="40000"/>
                    <a:lumOff val="60000"/>
                  </a:schemeClr>
                </a:solidFill>
                <a:latin typeface="Arial Black" panose="020B0A04020102020204" pitchFamily="34" charset="0"/>
              </a:rPr>
              <a:t>product in the world.</a:t>
            </a:r>
          </a:p>
        </p:txBody>
      </p:sp>
    </p:spTree>
    <p:extLst>
      <p:ext uri="{BB962C8B-B14F-4D97-AF65-F5344CB8AC3E}">
        <p14:creationId xmlns:p14="http://schemas.microsoft.com/office/powerpoint/2010/main" val="191373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AE8AC-E88D-46F7-9649-CACA6060C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2D4834-B881-4B7D-B443-6D3481510E04}"/>
              </a:ext>
            </a:extLst>
          </p:cNvPr>
          <p:cNvSpPr txBox="1"/>
          <p:nvPr/>
        </p:nvSpPr>
        <p:spPr>
          <a:xfrm>
            <a:off x="5551405" y="156011"/>
            <a:ext cx="6591480" cy="369332"/>
          </a:xfrm>
          <a:prstGeom prst="rect">
            <a:avLst/>
          </a:prstGeom>
          <a:noFill/>
        </p:spPr>
        <p:txBody>
          <a:bodyPr wrap="square" rtlCol="0">
            <a:spAutoFit/>
          </a:bodyPr>
          <a:lstStyle/>
          <a:p>
            <a:pPr algn="ctr"/>
            <a:r>
              <a:rPr lang="en-US" b="1" dirty="0">
                <a:solidFill>
                  <a:schemeClr val="accent4">
                    <a:lumMod val="40000"/>
                    <a:lumOff val="60000"/>
                  </a:schemeClr>
                </a:solidFill>
                <a:latin typeface="Arial Black" panose="020B0A04020102020204" pitchFamily="34" charset="0"/>
              </a:rPr>
              <a:t>Board Certified Gastroenterologist</a:t>
            </a:r>
          </a:p>
        </p:txBody>
      </p:sp>
      <p:sp>
        <p:nvSpPr>
          <p:cNvPr id="5" name="TextBox 4">
            <a:extLst>
              <a:ext uri="{FF2B5EF4-FFF2-40B4-BE49-F238E27FC236}">
                <a16:creationId xmlns:a16="http://schemas.microsoft.com/office/drawing/2014/main" id="{ED941C4C-83B3-475B-9A43-59F06B9B85B0}"/>
              </a:ext>
            </a:extLst>
          </p:cNvPr>
          <p:cNvSpPr txBox="1"/>
          <p:nvPr/>
        </p:nvSpPr>
        <p:spPr>
          <a:xfrm>
            <a:off x="5551405" y="480343"/>
            <a:ext cx="6591480" cy="523220"/>
          </a:xfrm>
          <a:prstGeom prst="rect">
            <a:avLst/>
          </a:prstGeom>
          <a:noFill/>
        </p:spPr>
        <p:txBody>
          <a:bodyPr wrap="square" rtlCol="0">
            <a:spAutoFit/>
          </a:bodyPr>
          <a:lstStyle/>
          <a:p>
            <a:pPr algn="ctr"/>
            <a:r>
              <a:rPr lang="en-US" sz="2800" b="1" dirty="0">
                <a:solidFill>
                  <a:schemeClr val="accent6"/>
                </a:solidFill>
                <a:latin typeface="Arial Black" panose="020B0A04020102020204" pitchFamily="34" charset="0"/>
              </a:rPr>
              <a:t> Kenneth Brown, MD,</a:t>
            </a:r>
          </a:p>
        </p:txBody>
      </p:sp>
      <p:sp>
        <p:nvSpPr>
          <p:cNvPr id="6" name="TextBox 5">
            <a:extLst>
              <a:ext uri="{FF2B5EF4-FFF2-40B4-BE49-F238E27FC236}">
                <a16:creationId xmlns:a16="http://schemas.microsoft.com/office/drawing/2014/main" id="{4F5429CB-01E7-4365-8CA8-0A92D9FE6A2F}"/>
              </a:ext>
            </a:extLst>
          </p:cNvPr>
          <p:cNvSpPr txBox="1"/>
          <p:nvPr/>
        </p:nvSpPr>
        <p:spPr>
          <a:xfrm>
            <a:off x="5625078" y="922512"/>
            <a:ext cx="6591480" cy="646331"/>
          </a:xfrm>
          <a:prstGeom prst="rect">
            <a:avLst/>
          </a:prstGeom>
          <a:noFill/>
        </p:spPr>
        <p:txBody>
          <a:bodyPr wrap="square" rtlCol="0">
            <a:spAutoFit/>
          </a:bodyPr>
          <a:lstStyle/>
          <a:p>
            <a:pPr algn="ctr"/>
            <a:r>
              <a:rPr lang="en-US" dirty="0">
                <a:solidFill>
                  <a:schemeClr val="accent4">
                    <a:lumMod val="40000"/>
                    <a:lumOff val="60000"/>
                  </a:schemeClr>
                </a:solidFill>
                <a:latin typeface="Arial Black" panose="020B0A04020102020204" pitchFamily="34" charset="0"/>
              </a:rPr>
              <a:t> </a:t>
            </a:r>
            <a:r>
              <a:rPr lang="en-US" dirty="0">
                <a:solidFill>
                  <a:schemeClr val="accent4">
                    <a:lumMod val="40000"/>
                    <a:lumOff val="60000"/>
                  </a:schemeClr>
                </a:solidFill>
                <a:latin typeface="Arial" panose="020B0604020202020204" pitchFamily="34" charset="0"/>
                <a:cs typeface="Arial" panose="020B0604020202020204" pitchFamily="34" charset="0"/>
              </a:rPr>
              <a:t>declared his mission to find a safe and natural solution to bloating and abdominal discomfort. </a:t>
            </a:r>
          </a:p>
        </p:txBody>
      </p:sp>
      <p:sp>
        <p:nvSpPr>
          <p:cNvPr id="7" name="TextBox 6">
            <a:extLst>
              <a:ext uri="{FF2B5EF4-FFF2-40B4-BE49-F238E27FC236}">
                <a16:creationId xmlns:a16="http://schemas.microsoft.com/office/drawing/2014/main" id="{8919B6D1-1C39-4455-ADF5-BBA3A3540D3F}"/>
              </a:ext>
            </a:extLst>
          </p:cNvPr>
          <p:cNvSpPr txBox="1"/>
          <p:nvPr/>
        </p:nvSpPr>
        <p:spPr>
          <a:xfrm>
            <a:off x="5600520" y="5935488"/>
            <a:ext cx="6591480" cy="646331"/>
          </a:xfrm>
          <a:prstGeom prst="rect">
            <a:avLst/>
          </a:prstGeom>
          <a:noFill/>
        </p:spPr>
        <p:txBody>
          <a:bodyPr wrap="square" rtlCol="0">
            <a:spAutoFit/>
          </a:bodyPr>
          <a:lstStyle/>
          <a:p>
            <a:pPr algn="ctr"/>
            <a:r>
              <a:rPr lang="en-US" b="1" dirty="0" err="1">
                <a:solidFill>
                  <a:schemeClr val="accent4">
                    <a:lumMod val="40000"/>
                    <a:lumOff val="60000"/>
                  </a:schemeClr>
                </a:solidFill>
                <a:latin typeface="Arial Black" panose="020B0A04020102020204" pitchFamily="34" charset="0"/>
              </a:rPr>
              <a:t>Atrantil</a:t>
            </a:r>
            <a:r>
              <a:rPr lang="en-US" b="1" dirty="0">
                <a:solidFill>
                  <a:schemeClr val="accent4">
                    <a:lumMod val="40000"/>
                    <a:lumOff val="60000"/>
                  </a:schemeClr>
                </a:solidFill>
                <a:latin typeface="Arial Black" panose="020B0A04020102020204" pitchFamily="34" charset="0"/>
              </a:rPr>
              <a:t> has published two clinical trials showing </a:t>
            </a:r>
          </a:p>
          <a:p>
            <a:pPr algn="ctr"/>
            <a:r>
              <a:rPr lang="en-US" b="1" dirty="0">
                <a:solidFill>
                  <a:schemeClr val="accent4">
                    <a:lumMod val="40000"/>
                    <a:lumOff val="60000"/>
                  </a:schemeClr>
                </a:solidFill>
                <a:latin typeface="Arial Black" panose="020B0A04020102020204" pitchFamily="34" charset="0"/>
              </a:rPr>
              <a:t>efficacy in 4 out of 5 patients.</a:t>
            </a:r>
          </a:p>
        </p:txBody>
      </p:sp>
      <p:sp>
        <p:nvSpPr>
          <p:cNvPr id="8" name="TextBox 7">
            <a:extLst>
              <a:ext uri="{FF2B5EF4-FFF2-40B4-BE49-F238E27FC236}">
                <a16:creationId xmlns:a16="http://schemas.microsoft.com/office/drawing/2014/main" id="{0914CD66-2BAC-43A0-A70E-5814999F48E1}"/>
              </a:ext>
            </a:extLst>
          </p:cNvPr>
          <p:cNvSpPr txBox="1"/>
          <p:nvPr/>
        </p:nvSpPr>
        <p:spPr>
          <a:xfrm>
            <a:off x="156012" y="5566156"/>
            <a:ext cx="288187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Kenneth Brown, MD</a:t>
            </a:r>
          </a:p>
        </p:txBody>
      </p:sp>
    </p:spTree>
    <p:extLst>
      <p:ext uri="{BB962C8B-B14F-4D97-AF65-F5344CB8AC3E}">
        <p14:creationId xmlns:p14="http://schemas.microsoft.com/office/powerpoint/2010/main" val="386927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8693E-393E-425F-8E50-6A9B6F5E2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A894B61-E546-432C-81CF-00B1C12F40DE}"/>
              </a:ext>
            </a:extLst>
          </p:cNvPr>
          <p:cNvSpPr/>
          <p:nvPr/>
        </p:nvSpPr>
        <p:spPr>
          <a:xfrm>
            <a:off x="2718642" y="236959"/>
            <a:ext cx="6538032" cy="830997"/>
          </a:xfrm>
          <a:prstGeom prst="rect">
            <a:avLst/>
          </a:prstGeom>
        </p:spPr>
        <p:txBody>
          <a:bodyPr wrap="square">
            <a:spAutoFit/>
          </a:bodyPr>
          <a:lstStyle/>
          <a:p>
            <a:pPr algn="ctr"/>
            <a:r>
              <a:rPr lang="en-US" sz="4800" dirty="0">
                <a:latin typeface="Arial Black" panose="020B0A04020102020204" pitchFamily="34" charset="0"/>
              </a:rPr>
              <a:t>The Real Problem</a:t>
            </a:r>
          </a:p>
        </p:txBody>
      </p:sp>
      <p:sp>
        <p:nvSpPr>
          <p:cNvPr id="7" name="Rectangle 6">
            <a:extLst>
              <a:ext uri="{FF2B5EF4-FFF2-40B4-BE49-F238E27FC236}">
                <a16:creationId xmlns:a16="http://schemas.microsoft.com/office/drawing/2014/main" id="{484866AA-3E5D-40C3-86B3-32E6F516586D}"/>
              </a:ext>
            </a:extLst>
          </p:cNvPr>
          <p:cNvSpPr/>
          <p:nvPr/>
        </p:nvSpPr>
        <p:spPr>
          <a:xfrm>
            <a:off x="2542687" y="935583"/>
            <a:ext cx="7106625" cy="369332"/>
          </a:xfrm>
          <a:prstGeom prst="rect">
            <a:avLst/>
          </a:prstGeom>
        </p:spPr>
        <p:txBody>
          <a:bodyPr wrap="none">
            <a:spAutoFit/>
          </a:bodyPr>
          <a:lstStyle/>
          <a:p>
            <a:r>
              <a:rPr lang="en-US" dirty="0">
                <a:solidFill>
                  <a:schemeClr val="accent6"/>
                </a:solidFill>
                <a:latin typeface="Arial Black" panose="020B0A04020102020204" pitchFamily="34" charset="0"/>
              </a:rPr>
              <a:t>Methane producing bacteria living in the small bowel.</a:t>
            </a:r>
          </a:p>
        </p:txBody>
      </p:sp>
      <p:sp>
        <p:nvSpPr>
          <p:cNvPr id="9" name="TextBox 8">
            <a:extLst>
              <a:ext uri="{FF2B5EF4-FFF2-40B4-BE49-F238E27FC236}">
                <a16:creationId xmlns:a16="http://schemas.microsoft.com/office/drawing/2014/main" id="{2B97C67B-F7FD-4F63-9AC4-454862BBE32F}"/>
              </a:ext>
            </a:extLst>
          </p:cNvPr>
          <p:cNvSpPr txBox="1"/>
          <p:nvPr/>
        </p:nvSpPr>
        <p:spPr>
          <a:xfrm>
            <a:off x="836228" y="5793827"/>
            <a:ext cx="10519542" cy="369332"/>
          </a:xfrm>
          <a:prstGeom prst="rect">
            <a:avLst/>
          </a:prstGeom>
          <a:noFill/>
        </p:spPr>
        <p:txBody>
          <a:bodyPr wrap="square" rtlCol="0">
            <a:spAutoFit/>
          </a:bodyPr>
          <a:lstStyle/>
          <a:p>
            <a:pPr algn="ctr"/>
            <a:r>
              <a:rPr lang="en-US" dirty="0">
                <a:solidFill>
                  <a:schemeClr val="accent6"/>
                </a:solidFill>
                <a:latin typeface="Arial Black" panose="020B0A04020102020204" pitchFamily="34" charset="0"/>
              </a:rPr>
              <a:t>Archaebacteria feed on free hydrogen to produce methane.</a:t>
            </a:r>
          </a:p>
        </p:txBody>
      </p:sp>
    </p:spTree>
    <p:extLst>
      <p:ext uri="{BB962C8B-B14F-4D97-AF65-F5344CB8AC3E}">
        <p14:creationId xmlns:p14="http://schemas.microsoft.com/office/powerpoint/2010/main" val="4054308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55897E-B3E8-4C6B-BD29-4F7CE5111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DDC82AA-9D9E-4CFA-BB9D-5A13270884B1}"/>
              </a:ext>
            </a:extLst>
          </p:cNvPr>
          <p:cNvSpPr txBox="1"/>
          <p:nvPr/>
        </p:nvSpPr>
        <p:spPr>
          <a:xfrm>
            <a:off x="3653715" y="645204"/>
            <a:ext cx="2205827" cy="338554"/>
          </a:xfrm>
          <a:prstGeom prst="rect">
            <a:avLst/>
          </a:prstGeom>
          <a:noFill/>
        </p:spPr>
        <p:txBody>
          <a:bodyPr wrap="square" rtlCol="0">
            <a:spAutoFit/>
          </a:bodyPr>
          <a:lstStyle/>
          <a:p>
            <a:r>
              <a:rPr lang="en-US" sz="1600" dirty="0">
                <a:solidFill>
                  <a:srgbClr val="C5FD71"/>
                </a:solidFill>
                <a:latin typeface="Arial Black" panose="020B0A04020102020204" pitchFamily="34" charset="0"/>
              </a:rPr>
              <a:t>Peppermint -</a:t>
            </a:r>
          </a:p>
        </p:txBody>
      </p:sp>
      <p:sp>
        <p:nvSpPr>
          <p:cNvPr id="7" name="TextBox 6">
            <a:extLst>
              <a:ext uri="{FF2B5EF4-FFF2-40B4-BE49-F238E27FC236}">
                <a16:creationId xmlns:a16="http://schemas.microsoft.com/office/drawing/2014/main" id="{EC1BB67D-44A0-4107-9132-27E8637DB233}"/>
              </a:ext>
            </a:extLst>
          </p:cNvPr>
          <p:cNvSpPr txBox="1"/>
          <p:nvPr/>
        </p:nvSpPr>
        <p:spPr>
          <a:xfrm>
            <a:off x="5628290" y="457200"/>
            <a:ext cx="6349562" cy="923330"/>
          </a:xfrm>
          <a:prstGeom prst="rect">
            <a:avLst/>
          </a:prstGeom>
          <a:noFill/>
        </p:spPr>
        <p:txBody>
          <a:bodyPr wrap="square" rtlCol="0">
            <a:spAutoFit/>
          </a:bodyPr>
          <a:lstStyle/>
          <a:p>
            <a:r>
              <a:rPr lang="en-US" dirty="0">
                <a:solidFill>
                  <a:srgbClr val="C5FD71"/>
                </a:solidFill>
                <a:latin typeface="Arial Black" panose="020B0A04020102020204" pitchFamily="34" charset="0"/>
              </a:rPr>
              <a:t>Natural anti-spasmodic that helps</a:t>
            </a:r>
          </a:p>
          <a:p>
            <a:r>
              <a:rPr lang="en-US" dirty="0">
                <a:solidFill>
                  <a:srgbClr val="C5FD71"/>
                </a:solidFill>
                <a:latin typeface="Arial Black" panose="020B0A04020102020204" pitchFamily="34" charset="0"/>
              </a:rPr>
              <a:t>our Quebracho &amp; Horse Chestnut work in the</a:t>
            </a:r>
          </a:p>
          <a:p>
            <a:r>
              <a:rPr lang="en-US" dirty="0">
                <a:solidFill>
                  <a:srgbClr val="C5FD71"/>
                </a:solidFill>
                <a:latin typeface="Arial Black" panose="020B0A04020102020204" pitchFamily="34" charset="0"/>
              </a:rPr>
              <a:t>small bowel.</a:t>
            </a:r>
          </a:p>
        </p:txBody>
      </p:sp>
      <p:sp>
        <p:nvSpPr>
          <p:cNvPr id="8" name="TextBox 7">
            <a:extLst>
              <a:ext uri="{FF2B5EF4-FFF2-40B4-BE49-F238E27FC236}">
                <a16:creationId xmlns:a16="http://schemas.microsoft.com/office/drawing/2014/main" id="{7FE8EF20-943F-4B54-907E-6328E53FF998}"/>
              </a:ext>
            </a:extLst>
          </p:cNvPr>
          <p:cNvSpPr txBox="1"/>
          <p:nvPr/>
        </p:nvSpPr>
        <p:spPr>
          <a:xfrm>
            <a:off x="5628290" y="2150658"/>
            <a:ext cx="6349562" cy="923330"/>
          </a:xfrm>
          <a:prstGeom prst="rect">
            <a:avLst/>
          </a:prstGeom>
          <a:noFill/>
        </p:spPr>
        <p:txBody>
          <a:bodyPr wrap="square" rtlCol="0">
            <a:spAutoFit/>
          </a:bodyPr>
          <a:lstStyle/>
          <a:p>
            <a:r>
              <a:rPr lang="en-US" dirty="0">
                <a:solidFill>
                  <a:srgbClr val="FF8035"/>
                </a:solidFill>
                <a:latin typeface="Arial Black" panose="020B0A04020102020204" pitchFamily="34" charset="0"/>
              </a:rPr>
              <a:t>A complex polyphenol that soaks up the hydrogen fuel and fractures the cell wall of the Archaebacteria.</a:t>
            </a:r>
          </a:p>
        </p:txBody>
      </p:sp>
      <p:sp>
        <p:nvSpPr>
          <p:cNvPr id="9" name="TextBox 8">
            <a:extLst>
              <a:ext uri="{FF2B5EF4-FFF2-40B4-BE49-F238E27FC236}">
                <a16:creationId xmlns:a16="http://schemas.microsoft.com/office/drawing/2014/main" id="{61240E98-AEDD-4EFD-98A8-E3522526E5FD}"/>
              </a:ext>
            </a:extLst>
          </p:cNvPr>
          <p:cNvSpPr txBox="1"/>
          <p:nvPr/>
        </p:nvSpPr>
        <p:spPr>
          <a:xfrm>
            <a:off x="3716104" y="2452446"/>
            <a:ext cx="1582151" cy="338554"/>
          </a:xfrm>
          <a:prstGeom prst="rect">
            <a:avLst/>
          </a:prstGeom>
          <a:noFill/>
        </p:spPr>
        <p:txBody>
          <a:bodyPr wrap="square" rtlCol="0">
            <a:spAutoFit/>
          </a:bodyPr>
          <a:lstStyle/>
          <a:p>
            <a:r>
              <a:rPr lang="en-US" sz="1600" dirty="0">
                <a:solidFill>
                  <a:srgbClr val="FF8035"/>
                </a:solidFill>
                <a:latin typeface="Arial Black" panose="020B0A04020102020204" pitchFamily="34" charset="0"/>
              </a:rPr>
              <a:t>Quebracho -</a:t>
            </a:r>
          </a:p>
        </p:txBody>
      </p:sp>
      <p:sp>
        <p:nvSpPr>
          <p:cNvPr id="10" name="TextBox 9">
            <a:extLst>
              <a:ext uri="{FF2B5EF4-FFF2-40B4-BE49-F238E27FC236}">
                <a16:creationId xmlns:a16="http://schemas.microsoft.com/office/drawing/2014/main" id="{153B209B-2AC9-4ECD-8A31-12DEA4A6D80F}"/>
              </a:ext>
            </a:extLst>
          </p:cNvPr>
          <p:cNvSpPr txBox="1"/>
          <p:nvPr/>
        </p:nvSpPr>
        <p:spPr>
          <a:xfrm>
            <a:off x="3190916" y="5229303"/>
            <a:ext cx="2149595" cy="338554"/>
          </a:xfrm>
          <a:prstGeom prst="rect">
            <a:avLst/>
          </a:prstGeom>
          <a:noFill/>
        </p:spPr>
        <p:txBody>
          <a:bodyPr wrap="square" rtlCol="0">
            <a:spAutoFit/>
          </a:bodyPr>
          <a:lstStyle/>
          <a:p>
            <a:r>
              <a:rPr lang="en-US" sz="1600" dirty="0">
                <a:solidFill>
                  <a:schemeClr val="bg1"/>
                </a:solidFill>
                <a:latin typeface="Arial Black" panose="020B0A04020102020204" pitchFamily="34" charset="0"/>
              </a:rPr>
              <a:t>Horse Chestnut -</a:t>
            </a:r>
          </a:p>
        </p:txBody>
      </p:sp>
      <p:sp>
        <p:nvSpPr>
          <p:cNvPr id="11" name="TextBox 10">
            <a:extLst>
              <a:ext uri="{FF2B5EF4-FFF2-40B4-BE49-F238E27FC236}">
                <a16:creationId xmlns:a16="http://schemas.microsoft.com/office/drawing/2014/main" id="{495935A2-185E-45CC-A443-217D5D3A4951}"/>
              </a:ext>
            </a:extLst>
          </p:cNvPr>
          <p:cNvSpPr txBox="1"/>
          <p:nvPr/>
        </p:nvSpPr>
        <p:spPr>
          <a:xfrm>
            <a:off x="5628290" y="5111931"/>
            <a:ext cx="5772329" cy="646331"/>
          </a:xfrm>
          <a:prstGeom prst="rect">
            <a:avLst/>
          </a:prstGeom>
          <a:noFill/>
        </p:spPr>
        <p:txBody>
          <a:bodyPr wrap="square" rtlCol="0">
            <a:spAutoFit/>
          </a:bodyPr>
          <a:lstStyle/>
          <a:p>
            <a:r>
              <a:rPr lang="en-US" dirty="0">
                <a:solidFill>
                  <a:schemeClr val="bg1"/>
                </a:solidFill>
                <a:latin typeface="Arial Black" panose="020B0A04020102020204" pitchFamily="34" charset="0"/>
              </a:rPr>
              <a:t>Enters the fractured cell wall and blocks the methane producing enzyme.</a:t>
            </a:r>
          </a:p>
        </p:txBody>
      </p:sp>
      <p:sp>
        <p:nvSpPr>
          <p:cNvPr id="12" name="Arrow: Down 11">
            <a:extLst>
              <a:ext uri="{FF2B5EF4-FFF2-40B4-BE49-F238E27FC236}">
                <a16:creationId xmlns:a16="http://schemas.microsoft.com/office/drawing/2014/main" id="{29C65249-3211-4200-867B-6C8439A724F4}"/>
              </a:ext>
            </a:extLst>
          </p:cNvPr>
          <p:cNvSpPr/>
          <p:nvPr/>
        </p:nvSpPr>
        <p:spPr>
          <a:xfrm>
            <a:off x="5058243" y="457200"/>
            <a:ext cx="437493" cy="5443045"/>
          </a:xfrm>
          <a:prstGeom prst="downArrow">
            <a:avLst/>
          </a:prstGeom>
          <a:gradFill>
            <a:gsLst>
              <a:gs pos="0">
                <a:srgbClr val="C5FD71"/>
              </a:gs>
              <a:gs pos="51000">
                <a:srgbClr val="FF8035">
                  <a:lumMod val="9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10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D9A5F-9F33-43E4-ACF4-90723999E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D851330-798A-4324-B579-A71738054946}"/>
              </a:ext>
            </a:extLst>
          </p:cNvPr>
          <p:cNvSpPr txBox="1"/>
          <p:nvPr/>
        </p:nvSpPr>
        <p:spPr>
          <a:xfrm>
            <a:off x="2508551" y="156613"/>
            <a:ext cx="6205839" cy="707886"/>
          </a:xfrm>
          <a:prstGeom prst="rect">
            <a:avLst/>
          </a:prstGeom>
          <a:noFill/>
        </p:spPr>
        <p:txBody>
          <a:bodyPr wrap="square" rtlCol="0">
            <a:spAutoFit/>
          </a:bodyPr>
          <a:lstStyle/>
          <a:p>
            <a:r>
              <a:rPr lang="en-US" sz="4000" dirty="0">
                <a:solidFill>
                  <a:schemeClr val="tx1">
                    <a:lumMod val="75000"/>
                    <a:lumOff val="25000"/>
                  </a:schemeClr>
                </a:solidFill>
                <a:latin typeface="Arial Black" panose="020B0A04020102020204" pitchFamily="34" charset="0"/>
              </a:rPr>
              <a:t>MARKETING MUSCLE</a:t>
            </a:r>
          </a:p>
        </p:txBody>
      </p:sp>
      <p:sp>
        <p:nvSpPr>
          <p:cNvPr id="5" name="TextBox 4">
            <a:extLst>
              <a:ext uri="{FF2B5EF4-FFF2-40B4-BE49-F238E27FC236}">
                <a16:creationId xmlns:a16="http://schemas.microsoft.com/office/drawing/2014/main" id="{476FF742-5469-4711-93DA-7B95F004E849}"/>
              </a:ext>
            </a:extLst>
          </p:cNvPr>
          <p:cNvSpPr txBox="1"/>
          <p:nvPr/>
        </p:nvSpPr>
        <p:spPr>
          <a:xfrm>
            <a:off x="351026" y="3085558"/>
            <a:ext cx="4376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tv</a:t>
            </a:r>
          </a:p>
        </p:txBody>
      </p:sp>
      <p:sp>
        <p:nvSpPr>
          <p:cNvPr id="6" name="TextBox 5">
            <a:extLst>
              <a:ext uri="{FF2B5EF4-FFF2-40B4-BE49-F238E27FC236}">
                <a16:creationId xmlns:a16="http://schemas.microsoft.com/office/drawing/2014/main" id="{AD8B982B-8434-4DBE-AFD2-81A7F43CF057}"/>
              </a:ext>
            </a:extLst>
          </p:cNvPr>
          <p:cNvSpPr txBox="1"/>
          <p:nvPr/>
        </p:nvSpPr>
        <p:spPr>
          <a:xfrm>
            <a:off x="733110" y="4919414"/>
            <a:ext cx="137304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radio + podcasts</a:t>
            </a:r>
          </a:p>
        </p:txBody>
      </p:sp>
      <p:sp>
        <p:nvSpPr>
          <p:cNvPr id="7" name="TextBox 6">
            <a:extLst>
              <a:ext uri="{FF2B5EF4-FFF2-40B4-BE49-F238E27FC236}">
                <a16:creationId xmlns:a16="http://schemas.microsoft.com/office/drawing/2014/main" id="{7CA98405-FFAB-45F7-A07D-69E424492809}"/>
              </a:ext>
            </a:extLst>
          </p:cNvPr>
          <p:cNvSpPr txBox="1"/>
          <p:nvPr/>
        </p:nvSpPr>
        <p:spPr>
          <a:xfrm>
            <a:off x="8102661" y="4919413"/>
            <a:ext cx="71360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outdoor</a:t>
            </a:r>
          </a:p>
        </p:txBody>
      </p:sp>
      <p:sp>
        <p:nvSpPr>
          <p:cNvPr id="8" name="TextBox 7">
            <a:extLst>
              <a:ext uri="{FF2B5EF4-FFF2-40B4-BE49-F238E27FC236}">
                <a16:creationId xmlns:a16="http://schemas.microsoft.com/office/drawing/2014/main" id="{8F3415A6-B255-46DC-9FF5-FCD21D051351}"/>
              </a:ext>
            </a:extLst>
          </p:cNvPr>
          <p:cNvSpPr txBox="1"/>
          <p:nvPr/>
        </p:nvSpPr>
        <p:spPr>
          <a:xfrm>
            <a:off x="10740227" y="4919412"/>
            <a:ext cx="71360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social</a:t>
            </a:r>
          </a:p>
        </p:txBody>
      </p:sp>
      <p:sp>
        <p:nvSpPr>
          <p:cNvPr id="9" name="TextBox 8">
            <a:extLst>
              <a:ext uri="{FF2B5EF4-FFF2-40B4-BE49-F238E27FC236}">
                <a16:creationId xmlns:a16="http://schemas.microsoft.com/office/drawing/2014/main" id="{5D21EA28-DC65-476F-98AB-E316D5B24E78}"/>
              </a:ext>
            </a:extLst>
          </p:cNvPr>
          <p:cNvSpPr txBox="1"/>
          <p:nvPr/>
        </p:nvSpPr>
        <p:spPr>
          <a:xfrm>
            <a:off x="70060" y="5500984"/>
            <a:ext cx="12051879" cy="1107996"/>
          </a:xfrm>
          <a:prstGeom prst="rect">
            <a:avLst/>
          </a:prstGeom>
          <a:noFill/>
        </p:spPr>
        <p:txBody>
          <a:bodyPr wrap="square" rtlCol="0">
            <a:spAutoFit/>
          </a:bodyPr>
          <a:lstStyle/>
          <a:p>
            <a:pPr algn="ctr"/>
            <a:r>
              <a:rPr lang="en-US" sz="1600" dirty="0">
                <a:latin typeface="Arial Black" panose="020B0A04020102020204" pitchFamily="34" charset="0"/>
              </a:rPr>
              <a:t>Abdominal relief supported by marketing muscle, </a:t>
            </a:r>
            <a:r>
              <a:rPr lang="en-US" sz="1600" dirty="0" err="1">
                <a:latin typeface="Arial Black" panose="020B0A04020102020204" pitchFamily="34" charset="0"/>
              </a:rPr>
              <a:t>Atrantil</a:t>
            </a:r>
            <a:r>
              <a:rPr lang="en-US" sz="1600" dirty="0">
                <a:latin typeface="Arial Black" panose="020B0A04020102020204" pitchFamily="34" charset="0"/>
              </a:rPr>
              <a:t> is committed to increasing</a:t>
            </a:r>
          </a:p>
          <a:p>
            <a:pPr algn="ctr"/>
            <a:r>
              <a:rPr lang="en-US" sz="1600" dirty="0">
                <a:latin typeface="Arial Black" panose="020B0A04020102020204" pitchFamily="34" charset="0"/>
              </a:rPr>
              <a:t> brand awareness and using integrated marketing techniques. Utilizing traditional media such as radio and billboard to sophisticated internet marketing, podcasts, and store partnerships, KBS works to drive the right people to the shelves where </a:t>
            </a:r>
            <a:r>
              <a:rPr lang="en-US" sz="1600" dirty="0" err="1">
                <a:latin typeface="Arial Black" panose="020B0A04020102020204" pitchFamily="34" charset="0"/>
              </a:rPr>
              <a:t>Atrantil</a:t>
            </a:r>
            <a:r>
              <a:rPr lang="en-US" sz="1600" dirty="0">
                <a:latin typeface="Arial Black" panose="020B0A04020102020204" pitchFamily="34" charset="0"/>
              </a:rPr>
              <a:t> is sold.</a:t>
            </a:r>
          </a:p>
        </p:txBody>
      </p:sp>
      <p:sp>
        <p:nvSpPr>
          <p:cNvPr id="10" name="TextBox 9">
            <a:extLst>
              <a:ext uri="{FF2B5EF4-FFF2-40B4-BE49-F238E27FC236}">
                <a16:creationId xmlns:a16="http://schemas.microsoft.com/office/drawing/2014/main" id="{93C16EBD-ED7F-40A2-AA62-3D6A3015B4A7}"/>
              </a:ext>
            </a:extLst>
          </p:cNvPr>
          <p:cNvSpPr txBox="1"/>
          <p:nvPr/>
        </p:nvSpPr>
        <p:spPr>
          <a:xfrm>
            <a:off x="1877442" y="4067497"/>
            <a:ext cx="4945086" cy="954107"/>
          </a:xfrm>
          <a:prstGeom prst="rect">
            <a:avLst/>
          </a:prstGeom>
          <a:noFill/>
        </p:spPr>
        <p:txBody>
          <a:bodyPr wrap="square" rtlCol="0">
            <a:spAutoFit/>
          </a:bodyPr>
          <a:lstStyle/>
          <a:p>
            <a:pPr algn="ctr"/>
            <a:endParaRPr lang="en-US" sz="700" dirty="0">
              <a:latin typeface="Arial Black" panose="020B0A04020102020204" pitchFamily="34" charset="0"/>
            </a:endParaRPr>
          </a:p>
          <a:p>
            <a:pPr algn="ctr"/>
            <a:r>
              <a:rPr lang="en-US" sz="700" dirty="0">
                <a:latin typeface="Arial Black" panose="020B0A04020102020204" pitchFamily="34" charset="0"/>
              </a:rPr>
              <a:t>“At age 15 a debilitating digestive condition drastically changed my day-to-day life, </a:t>
            </a:r>
          </a:p>
          <a:p>
            <a:pPr algn="ctr"/>
            <a:r>
              <a:rPr lang="en-US" sz="700" dirty="0">
                <a:latin typeface="Arial Black" panose="020B0A04020102020204" pitchFamily="34" charset="0"/>
              </a:rPr>
              <a:t>activities, social involvement, energy level and any physical activity. My parents </a:t>
            </a:r>
          </a:p>
          <a:p>
            <a:pPr algn="ctr"/>
            <a:r>
              <a:rPr lang="en-US" sz="700" dirty="0">
                <a:latin typeface="Arial Black" panose="020B0A04020102020204" pitchFamily="34" charset="0"/>
              </a:rPr>
              <a:t>took me to various doctors, both local and out of state. At age 18, I saw </a:t>
            </a:r>
          </a:p>
          <a:p>
            <a:pPr algn="ctr"/>
            <a:r>
              <a:rPr lang="en-US" sz="700" dirty="0">
                <a:latin typeface="Arial Black" panose="020B0A04020102020204" pitchFamily="34" charset="0"/>
              </a:rPr>
              <a:t>Dr. Kenneth Brown and was able to try Atrantil. Atrantil has allowed me to </a:t>
            </a:r>
          </a:p>
          <a:p>
            <a:pPr algn="ctr"/>
            <a:r>
              <a:rPr lang="en-US" sz="700" dirty="0">
                <a:latin typeface="Arial Black" panose="020B0A04020102020204" pitchFamily="34" charset="0"/>
              </a:rPr>
              <a:t>maintain a consistent balanced diet, decreased bloating, doubled my</a:t>
            </a:r>
          </a:p>
          <a:p>
            <a:pPr algn="ctr"/>
            <a:r>
              <a:rPr lang="en-US" sz="700" dirty="0">
                <a:latin typeface="Arial Black" panose="020B0A04020102020204" pitchFamily="34" charset="0"/>
              </a:rPr>
              <a:t> energy level and has allowed me to work out for the first time in over 3 years.”</a:t>
            </a:r>
          </a:p>
          <a:p>
            <a:pPr algn="ctr"/>
            <a:r>
              <a:rPr lang="en-US" sz="700" dirty="0">
                <a:latin typeface="Arial" panose="020B0604020202020204" pitchFamily="34" charset="0"/>
                <a:cs typeface="Arial" panose="020B0604020202020204" pitchFamily="34" charset="0"/>
              </a:rPr>
              <a:t>KATELYNN | Verified Purchaser</a:t>
            </a:r>
            <a:r>
              <a:rPr lang="en-US" sz="700" dirty="0"/>
              <a:t> </a:t>
            </a:r>
            <a:endParaRPr lang="en-US" sz="700" dirty="0">
              <a:latin typeface="Arial Black" panose="020B0A04020102020204" pitchFamily="34" charset="0"/>
            </a:endParaRPr>
          </a:p>
        </p:txBody>
      </p:sp>
      <p:sp>
        <p:nvSpPr>
          <p:cNvPr id="11" name="TextBox 10">
            <a:extLst>
              <a:ext uri="{FF2B5EF4-FFF2-40B4-BE49-F238E27FC236}">
                <a16:creationId xmlns:a16="http://schemas.microsoft.com/office/drawing/2014/main" id="{0B180F5A-6597-44F0-BAF1-B86F3DED9926}"/>
              </a:ext>
            </a:extLst>
          </p:cNvPr>
          <p:cNvSpPr txBox="1"/>
          <p:nvPr/>
        </p:nvSpPr>
        <p:spPr>
          <a:xfrm>
            <a:off x="3560188" y="4918404"/>
            <a:ext cx="164895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patient testimonials</a:t>
            </a:r>
          </a:p>
        </p:txBody>
      </p:sp>
    </p:spTree>
    <p:extLst>
      <p:ext uri="{BB962C8B-B14F-4D97-AF65-F5344CB8AC3E}">
        <p14:creationId xmlns:p14="http://schemas.microsoft.com/office/powerpoint/2010/main" val="114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6A2D7-D6AC-4F54-8D78-D4CA9F288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F669817-DE2E-4810-8281-5182A6E18BA1}"/>
              </a:ext>
            </a:extLst>
          </p:cNvPr>
          <p:cNvSpPr txBox="1"/>
          <p:nvPr/>
        </p:nvSpPr>
        <p:spPr>
          <a:xfrm>
            <a:off x="5514626" y="944874"/>
            <a:ext cx="6333068" cy="4693593"/>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Dr. Brown knows all too well that healthcare </a:t>
            </a:r>
          </a:p>
          <a:p>
            <a:r>
              <a:rPr lang="en-US" sz="2300" dirty="0">
                <a:latin typeface="Arial" panose="020B0604020202020204" pitchFamily="34" charset="0"/>
                <a:cs typeface="Arial" panose="020B0604020202020204" pitchFamily="34" charset="0"/>
              </a:rPr>
              <a:t>providers (HCPs) want to be in the know for the </a:t>
            </a:r>
          </a:p>
          <a:p>
            <a:r>
              <a:rPr lang="en-US" sz="2300" dirty="0">
                <a:latin typeface="Arial" panose="020B0604020202020204" pitchFamily="34" charset="0"/>
                <a:cs typeface="Arial" panose="020B0604020202020204" pitchFamily="34" charset="0"/>
              </a:rPr>
              <a:t>options to help their patients. From day one</a:t>
            </a:r>
          </a:p>
          <a:p>
            <a:r>
              <a:rPr lang="en-US" sz="2300" dirty="0">
                <a:latin typeface="Arial" panose="020B0604020202020204" pitchFamily="34" charset="0"/>
                <a:cs typeface="Arial" panose="020B0604020202020204" pitchFamily="34" charset="0"/>
              </a:rPr>
              <a:t>Atrantil has taken an aggressive role in educating all HCPs that counsel clients with digestive issues.</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We have a team dedicated to personal detailing, clinical trial explanation, client troubleshooting, and best practice applications. Atrantil actively distributes coupons and other incentives for the HCPs to drive customers to the retailers.</a:t>
            </a:r>
          </a:p>
        </p:txBody>
      </p:sp>
    </p:spTree>
    <p:extLst>
      <p:ext uri="{BB962C8B-B14F-4D97-AF65-F5344CB8AC3E}">
        <p14:creationId xmlns:p14="http://schemas.microsoft.com/office/powerpoint/2010/main" val="4165085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446</Words>
  <Application>Microsoft Office PowerPoint</Application>
  <PresentationFormat>Widescreen</PresentationFormat>
  <Paragraphs>48</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c:creator>
  <cp:lastModifiedBy>Jordan Daniels</cp:lastModifiedBy>
  <cp:revision>22</cp:revision>
  <dcterms:created xsi:type="dcterms:W3CDTF">2018-03-05T05:24:33Z</dcterms:created>
  <dcterms:modified xsi:type="dcterms:W3CDTF">2018-04-11T19:35:13Z</dcterms:modified>
</cp:coreProperties>
</file>